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475" r:id="rId2"/>
    <p:sldId id="561" r:id="rId3"/>
    <p:sldId id="562" r:id="rId4"/>
    <p:sldId id="465" r:id="rId5"/>
    <p:sldId id="571" r:id="rId6"/>
    <p:sldId id="492" r:id="rId7"/>
    <p:sldId id="579" r:id="rId8"/>
    <p:sldId id="580" r:id="rId9"/>
    <p:sldId id="584" r:id="rId10"/>
    <p:sldId id="585" r:id="rId11"/>
    <p:sldId id="586" r:id="rId12"/>
    <p:sldId id="587" r:id="rId13"/>
    <p:sldId id="581" r:id="rId14"/>
    <p:sldId id="588" r:id="rId15"/>
    <p:sldId id="589" r:id="rId16"/>
    <p:sldId id="590" r:id="rId17"/>
    <p:sldId id="591" r:id="rId18"/>
    <p:sldId id="582" r:id="rId19"/>
    <p:sldId id="583" r:id="rId20"/>
    <p:sldId id="564" r:id="rId21"/>
    <p:sldId id="572" r:id="rId22"/>
    <p:sldId id="577" r:id="rId23"/>
    <p:sldId id="573" r:id="rId24"/>
    <p:sldId id="574" r:id="rId25"/>
    <p:sldId id="575" r:id="rId26"/>
    <p:sldId id="576" r:id="rId27"/>
    <p:sldId id="565" r:id="rId28"/>
    <p:sldId id="567" r:id="rId29"/>
    <p:sldId id="568" r:id="rId30"/>
    <p:sldId id="569" r:id="rId31"/>
    <p:sldId id="570" r:id="rId32"/>
    <p:sldId id="542" r:id="rId33"/>
    <p:sldId id="560" r:id="rId34"/>
    <p:sldId id="543" r:id="rId35"/>
    <p:sldId id="550" r:id="rId36"/>
    <p:sldId id="549" r:id="rId37"/>
    <p:sldId id="548" r:id="rId38"/>
    <p:sldId id="546" r:id="rId39"/>
    <p:sldId id="551" r:id="rId40"/>
    <p:sldId id="552" r:id="rId41"/>
    <p:sldId id="544" r:id="rId42"/>
    <p:sldId id="557" r:id="rId43"/>
    <p:sldId id="559" r:id="rId44"/>
    <p:sldId id="558" r:id="rId45"/>
    <p:sldId id="556" r:id="rId46"/>
    <p:sldId id="563" r:id="rId47"/>
    <p:sldId id="498" r:id="rId48"/>
  </p:sldIdLst>
  <p:sldSz cx="12192000" cy="6858000"/>
  <p:notesSz cx="6858000" cy="9144000"/>
  <p:custDataLst>
    <p:tags r:id="rId5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9A22"/>
    <a:srgbClr val="F4F4F3"/>
    <a:srgbClr val="ABEEC9"/>
    <a:srgbClr val="B2DCBF"/>
    <a:srgbClr val="B4A08C"/>
    <a:srgbClr val="9EB8B9"/>
    <a:srgbClr val="B4A0AB"/>
    <a:srgbClr val="B4ABAB"/>
    <a:srgbClr val="C0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3658" autoAdjust="0"/>
  </p:normalViewPr>
  <p:slideViewPr>
    <p:cSldViewPr snapToGrid="0">
      <p:cViewPr>
        <p:scale>
          <a:sx n="80" d="100"/>
          <a:sy n="80" d="100"/>
        </p:scale>
        <p:origin x="1256" y="320"/>
      </p:cViewPr>
      <p:guideLst>
        <p:guide orient="horz" pos="2160"/>
        <p:guide pos="384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10290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1E2C0-65D6-490E-82E7-A72046F342F8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21023-C117-4E1E-B7F2-010734B9A3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92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21023-C117-4E1E-B7F2-010734B9A38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692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21023-C117-4E1E-B7F2-010734B9A38D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7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21023-C117-4E1E-B7F2-010734B9A38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52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21023-C117-4E1E-B7F2-010734B9A38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3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21023-C117-4E1E-B7F2-010734B9A38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546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21023-C117-4E1E-B7F2-010734B9A38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212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21023-C117-4E1E-B7F2-010734B9A38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922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21023-C117-4E1E-B7F2-010734B9A38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15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21023-C117-4E1E-B7F2-010734B9A38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541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21023-C117-4E1E-B7F2-010734B9A38D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4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57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459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64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32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82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49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8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51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42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92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25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20000"/>
                <a:lumOff val="80000"/>
              </a:schemeClr>
            </a:gs>
            <a:gs pos="50000">
              <a:srgbClr val="FFFFFF"/>
            </a:gs>
            <a:gs pos="8000">
              <a:srgbClr val="FFFFFF"/>
            </a:gs>
            <a:gs pos="9100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5A2FA-81A1-4195-A497-5CD897058FAE}" type="datetimeFigureOut">
              <a:rPr lang="ru-RU" smtClean="0"/>
              <a:t>07.08.2019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63001-0ADF-4279-ACD7-6A93CCC02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95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FD4BD397-C943-484E-AD57-D282A1EAB50B}"/>
              </a:ext>
            </a:extLst>
          </p:cNvPr>
          <p:cNvSpPr/>
          <p:nvPr/>
        </p:nvSpPr>
        <p:spPr>
          <a:xfrm>
            <a:off x="1313412" y="1561644"/>
            <a:ext cx="9543010" cy="2328712"/>
          </a:xfrm>
          <a:prstGeom prst="roundRect">
            <a:avLst/>
          </a:prstGeom>
          <a:solidFill>
            <a:srgbClr val="119A22"/>
          </a:solidFill>
          <a:ln>
            <a:noFill/>
          </a:ln>
          <a:effectLst>
            <a:outerShdw blurRad="304800" dist="38100" dir="2700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78278" y="535690"/>
            <a:ext cx="100354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b="1" dirty="0">
                <a:latin typeface="Calibri" panose="020F0502020204030204" pitchFamily="34" charset="0"/>
                <a:cs typeface="Calibri" panose="020F0502020204030204" pitchFamily="34" charset="0"/>
              </a:rPr>
              <a:t>Машинное обучение: лекция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3-</a:t>
            </a:r>
            <a:r>
              <a:rPr lang="ru-RU" sz="3400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3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0A233-2E7B-3F4E-B787-4F1E480A4023}"/>
              </a:ext>
            </a:extLst>
          </p:cNvPr>
          <p:cNvSpPr txBox="1"/>
          <p:nvPr/>
        </p:nvSpPr>
        <p:spPr>
          <a:xfrm>
            <a:off x="1496563" y="1846717"/>
            <a:ext cx="9198864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ro-RO" sz="5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upervised</a:t>
            </a:r>
            <a:r>
              <a:rPr lang="ro-RO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semi-</a:t>
            </a:r>
            <a:r>
              <a:rPr lang="ro-RO" sz="5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  <a:r>
              <a:rPr lang="ro-RO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ro-RO" sz="5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  <a:endParaRPr lang="ru-RU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9E522-80D9-CA49-A147-AC64DFFBA379}"/>
              </a:ext>
            </a:extLst>
          </p:cNvPr>
          <p:cNvSpPr txBox="1"/>
          <p:nvPr/>
        </p:nvSpPr>
        <p:spPr>
          <a:xfrm>
            <a:off x="1845424" y="5066056"/>
            <a:ext cx="36100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400" b="1" dirty="0">
                <a:latin typeface="Calibri" panose="020F0502020204030204" pitchFamily="34" charset="0"/>
                <a:cs typeface="Calibri" panose="020F0502020204030204" pitchFamily="34" charset="0"/>
              </a:rPr>
              <a:t>Преподаватель</a:t>
            </a:r>
          </a:p>
          <a:p>
            <a:r>
              <a:rPr lang="ru-RU" sz="3400" b="1" dirty="0" err="1">
                <a:latin typeface="Calibri" panose="020F0502020204030204" pitchFamily="34" charset="0"/>
                <a:cs typeface="Calibri" panose="020F0502020204030204" pitchFamily="34" charset="0"/>
              </a:rPr>
              <a:t>Зухба</a:t>
            </a:r>
            <a:r>
              <a:rPr lang="ru-RU" sz="3400" b="1" dirty="0">
                <a:latin typeface="Calibri" panose="020F0502020204030204" pitchFamily="34" charset="0"/>
                <a:cs typeface="Calibri" panose="020F0502020204030204" pitchFamily="34" charset="0"/>
              </a:rPr>
              <a:t> Анастасия</a:t>
            </a:r>
            <a:endParaRPr lang="ru-RU" sz="3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00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359696" y="322515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стохастического градиента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A7BBAE-22C8-8E4D-8ABF-388F4CBA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11" y="1270587"/>
            <a:ext cx="10248231" cy="504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359696" y="162095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опорных векторов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46123F-D3B7-7F47-8E6B-11B4CC2A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45" y="1030401"/>
            <a:ext cx="9055510" cy="55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359696" y="162095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опорных векторов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4E3E68-50D5-3045-8EA2-B50A1FA1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94" y="988622"/>
            <a:ext cx="9584612" cy="57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154680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Вероятностная постановка задачи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C59EB-6052-294A-A2ED-41794060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44" y="1060443"/>
            <a:ext cx="9436640" cy="57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8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10655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Максимум правдоподобия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84FC82-6C34-A54E-BD32-35495384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86" y="992157"/>
            <a:ext cx="8811776" cy="56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5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Байесовские классификаторы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FC1346-6D5B-FC4A-9FB3-9E1CAE7E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84" y="1209364"/>
            <a:ext cx="9828832" cy="556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Наивный байесовский классификатор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35F318-97E8-7B4B-8E56-C5CFAB0FB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60" y="1247210"/>
            <a:ext cx="8526280" cy="53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52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697831" y="266974"/>
            <a:ext cx="1079633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Восстановление одномерной плотности вероятности</a:t>
            </a:r>
            <a:endParaRPr lang="ru-RU" sz="36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FF86F3-CFBA-7843-A3B6-9E28141E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1" y="1174528"/>
            <a:ext cx="8903368" cy="541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96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5" y="300111"/>
            <a:ext cx="905551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Композиционные алгоритмы</a:t>
            </a:r>
            <a:endParaRPr lang="ru-RU" sz="44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3896A-DFC3-974B-AD3E-CC410C82D646}"/>
              </a:ext>
            </a:extLst>
          </p:cNvPr>
          <p:cNvSpPr txBox="1"/>
          <p:nvPr/>
        </p:nvSpPr>
        <p:spPr>
          <a:xfrm>
            <a:off x="1787257" y="1773902"/>
            <a:ext cx="921762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3000" dirty="0" err="1">
                <a:cs typeface="Calibri" panose="020F0502020204030204" pitchFamily="34" charset="0"/>
              </a:rPr>
              <a:t>Бэггинг</a:t>
            </a:r>
            <a:r>
              <a:rPr lang="ru-RU" sz="3000" dirty="0">
                <a:cs typeface="Calibri" panose="020F0502020204030204" pitchFamily="34" charset="0"/>
              </a:rPr>
              <a:t>: обучение алгоритмов на случайных </a:t>
            </a:r>
            <a:r>
              <a:rPr lang="ru-RU" sz="3000" dirty="0" err="1">
                <a:cs typeface="Calibri" panose="020F0502020204030204" pitchFamily="34" charset="0"/>
              </a:rPr>
              <a:t>подвыборках</a:t>
            </a:r>
            <a:r>
              <a:rPr lang="ru-RU" sz="3000" dirty="0">
                <a:cs typeface="Calibri" panose="020F0502020204030204" pitchFamily="34" charset="0"/>
              </a:rPr>
              <a:t> с возвращением, простое голосование</a:t>
            </a:r>
            <a:endParaRPr lang="en-US" sz="3000" dirty="0">
              <a:cs typeface="Calibri" panose="020F0502020204030204" pitchFamily="34" charset="0"/>
            </a:endParaRPr>
          </a:p>
          <a:p>
            <a:pPr marL="342900" indent="-34290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en-US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3000" dirty="0" err="1">
                <a:cs typeface="Calibri" panose="020F0502020204030204" pitchFamily="34" charset="0"/>
              </a:rPr>
              <a:t>Стэкинг</a:t>
            </a:r>
            <a:r>
              <a:rPr lang="ru-RU" sz="3000" dirty="0">
                <a:cs typeface="Calibri" panose="020F0502020204030204" pitchFamily="34" charset="0"/>
              </a:rPr>
              <a:t>: ответы базовых алгоритмов формируют новые признаки для обучения</a:t>
            </a:r>
            <a:endParaRPr lang="en-US" sz="30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en-US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3000" dirty="0" err="1">
                <a:cs typeface="Calibri" panose="020F0502020204030204" pitchFamily="34" charset="0"/>
              </a:rPr>
              <a:t>Бустинг</a:t>
            </a:r>
            <a:r>
              <a:rPr lang="ru-RU" sz="3000" dirty="0">
                <a:cs typeface="Calibri" panose="020F0502020204030204" pitchFamily="34" charset="0"/>
              </a:rPr>
              <a:t>: последовательное добавление алгоритмов с весами, взвешенное голосование</a:t>
            </a:r>
            <a:endParaRPr lang="en-US" sz="3000" dirty="0">
              <a:cs typeface="Calibri" panose="020F0502020204030204" pitchFamily="34" charset="0"/>
            </a:endParaRPr>
          </a:p>
          <a:p>
            <a:pPr>
              <a:buClr>
                <a:srgbClr val="119A22"/>
              </a:buClr>
              <a:buSzPct val="120000"/>
            </a:pPr>
            <a:endParaRPr lang="en-US" sz="3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0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Смещение и разброс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BC1171-D05D-ED43-93F5-E14BA4ED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92" y="1180430"/>
            <a:ext cx="6999692" cy="52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5E33D2-B0DE-7843-8E8D-38156A308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0" y="-191729"/>
            <a:ext cx="11504977" cy="641554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FCE7FF6-5ABC-F24D-95CE-E18423032602}"/>
              </a:ext>
            </a:extLst>
          </p:cNvPr>
          <p:cNvSpPr/>
          <p:nvPr/>
        </p:nvSpPr>
        <p:spPr>
          <a:xfrm>
            <a:off x="494091" y="6253005"/>
            <a:ext cx="4065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://vas3k.ru/</a:t>
            </a:r>
            <a:r>
              <a:rPr lang="ru-RU" dirty="0" err="1"/>
              <a:t>blog</a:t>
            </a:r>
            <a:r>
              <a:rPr lang="ru-RU" dirty="0"/>
              <a:t>/</a:t>
            </a:r>
            <a:r>
              <a:rPr lang="ru-RU" dirty="0" err="1"/>
              <a:t>machine_learning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99383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Многоклассовая</a:t>
            </a:r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классификация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6A2D0-195F-9D48-8567-6E83D66C379C}"/>
              </a:ext>
            </a:extLst>
          </p:cNvPr>
          <p:cNvSpPr txBox="1"/>
          <p:nvPr/>
        </p:nvSpPr>
        <p:spPr>
          <a:xfrm>
            <a:off x="1787255" y="1236092"/>
            <a:ext cx="861748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19A22"/>
              </a:buClr>
              <a:buSzPct val="120000"/>
            </a:pPr>
            <a:r>
              <a:rPr lang="ru-RU" sz="2800" dirty="0">
                <a:cs typeface="Calibri" panose="020F0502020204030204" pitchFamily="34" charset="0"/>
              </a:rPr>
              <a:t>Обобщение бинарной классификации:</a:t>
            </a: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ru-RU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800" dirty="0">
                <a:cs typeface="Calibri" panose="020F0502020204030204" pitchFamily="34" charset="0"/>
              </a:rPr>
              <a:t>Один против всех</a:t>
            </a:r>
            <a:endParaRPr lang="en-US" sz="2800" dirty="0">
              <a:cs typeface="Calibri" panose="020F0502020204030204" pitchFamily="34" charset="0"/>
            </a:endParaRPr>
          </a:p>
          <a:p>
            <a:pPr marL="342900" indent="-34290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en-US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800" dirty="0">
                <a:cs typeface="Calibri" panose="020F0502020204030204" pitchFamily="34" charset="0"/>
              </a:rPr>
              <a:t>Попарные различия</a:t>
            </a:r>
            <a:endParaRPr lang="en-US" sz="28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ru-RU" sz="2800" dirty="0">
              <a:cs typeface="Calibri" panose="020F0502020204030204" pitchFamily="34" charset="0"/>
            </a:endParaRPr>
          </a:p>
          <a:p>
            <a:pPr>
              <a:buClr>
                <a:srgbClr val="119A22"/>
              </a:buClr>
              <a:buSzPct val="120000"/>
            </a:pPr>
            <a:r>
              <a:rPr lang="ru-RU" sz="2800" dirty="0">
                <a:cs typeface="Calibri" panose="020F0502020204030204" pitchFamily="34" charset="0"/>
              </a:rPr>
              <a:t>Некоторые методы не требуют адаптации:</a:t>
            </a:r>
          </a:p>
          <a:p>
            <a:pPr>
              <a:buClr>
                <a:srgbClr val="119A22"/>
              </a:buClr>
              <a:buSzPct val="120000"/>
            </a:pPr>
            <a:endParaRPr lang="en-US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800" dirty="0" err="1">
                <a:cs typeface="Calibri" panose="020F0502020204030204" pitchFamily="34" charset="0"/>
              </a:rPr>
              <a:t>kNN</a:t>
            </a:r>
            <a:r>
              <a:rPr lang="en-US" sz="2800" dirty="0">
                <a:cs typeface="Calibri" panose="020F0502020204030204" pitchFamily="34" charset="0"/>
              </a:rPr>
              <a:t> </a:t>
            </a:r>
            <a:r>
              <a:rPr lang="ru-RU" sz="2800" dirty="0">
                <a:cs typeface="Calibri" panose="020F0502020204030204" pitchFamily="34" charset="0"/>
              </a:rPr>
              <a:t>и другие метрические алгоритмы</a:t>
            </a:r>
            <a:endParaRPr lang="en-US" sz="2800" dirty="0">
              <a:cs typeface="Calibri" panose="020F0502020204030204" pitchFamily="34" charset="0"/>
            </a:endParaRPr>
          </a:p>
          <a:p>
            <a:pPr>
              <a:buClr>
                <a:srgbClr val="119A22"/>
              </a:buClr>
              <a:buSzPct val="120000"/>
            </a:pPr>
            <a:endParaRPr lang="en-US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800" dirty="0">
                <a:cs typeface="Calibri" panose="020F0502020204030204" pitchFamily="34" charset="0"/>
              </a:rPr>
              <a:t>Решающее дерево и случайный лес</a:t>
            </a: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ru-RU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ru-RU" sz="1100" dirty="0">
              <a:cs typeface="Calibri" panose="020F0502020204030204" pitchFamily="34" charset="0"/>
            </a:endParaRPr>
          </a:p>
          <a:p>
            <a:pPr>
              <a:buClr>
                <a:srgbClr val="119A22"/>
              </a:buClr>
              <a:buSzPct val="120000"/>
            </a:pPr>
            <a:r>
              <a:rPr lang="ru-RU" sz="2800" dirty="0">
                <a:cs typeface="Calibri" panose="020F0502020204030204" pitchFamily="34" charset="0"/>
              </a:rPr>
              <a:t>В готовых реализациях, как правило, алгоритм уже адаптирован под </a:t>
            </a:r>
            <a:r>
              <a:rPr lang="ru-RU" sz="2800" dirty="0" err="1">
                <a:cs typeface="Calibri" panose="020F0502020204030204" pitchFamily="34" charset="0"/>
              </a:rPr>
              <a:t>многоклассовую</a:t>
            </a:r>
            <a:r>
              <a:rPr lang="ru-RU" sz="2800" dirty="0">
                <a:cs typeface="Calibri" panose="020F0502020204030204" pitchFamily="34" charset="0"/>
              </a:rPr>
              <a:t> классификацию</a:t>
            </a:r>
          </a:p>
        </p:txBody>
      </p:sp>
    </p:spTree>
    <p:extLst>
      <p:ext uri="{BB962C8B-B14F-4D97-AF65-F5344CB8AC3E}">
        <p14:creationId xmlns:p14="http://schemas.microsoft.com/office/powerpoint/2010/main" val="88571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B20F2D-50B3-1843-8CD3-DC04FB88CE7E}"/>
              </a:ext>
            </a:extLst>
          </p:cNvPr>
          <p:cNvSpPr txBox="1"/>
          <p:nvPr/>
        </p:nvSpPr>
        <p:spPr>
          <a:xfrm>
            <a:off x="1920597" y="328661"/>
            <a:ext cx="835080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Обзор алгоритмов кластеризации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8F156-F58D-4740-BE26-0A56588DE2D4}"/>
              </a:ext>
            </a:extLst>
          </p:cNvPr>
          <p:cNvSpPr txBox="1"/>
          <p:nvPr/>
        </p:nvSpPr>
        <p:spPr>
          <a:xfrm>
            <a:off x="3391467" y="1709733"/>
            <a:ext cx="59931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3600" dirty="0">
                <a:cs typeface="Calibri" panose="020F0502020204030204" pitchFamily="34" charset="0"/>
              </a:rPr>
              <a:t>K-</a:t>
            </a:r>
            <a:r>
              <a:rPr lang="ru-RU" sz="3600" dirty="0">
                <a:cs typeface="Calibri" panose="020F0502020204030204" pitchFamily="34" charset="0"/>
              </a:rPr>
              <a:t>средних и </a:t>
            </a:r>
            <a:r>
              <a:rPr lang="en-US" sz="3600" dirty="0">
                <a:cs typeface="Calibri" panose="020F0502020204030204" pitchFamily="34" charset="0"/>
              </a:rPr>
              <a:t>EM</a:t>
            </a:r>
          </a:p>
          <a:p>
            <a:pPr marL="342900" indent="-34290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en-US" sz="24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3600" dirty="0" err="1">
                <a:cs typeface="Calibri" panose="020F0502020204030204" pitchFamily="34" charset="0"/>
              </a:rPr>
              <a:t>Графовые</a:t>
            </a:r>
            <a:r>
              <a:rPr lang="ru-RU" sz="3600" dirty="0">
                <a:cs typeface="Calibri" panose="020F0502020204030204" pitchFamily="34" charset="0"/>
              </a:rPr>
              <a:t> алгоритмы</a:t>
            </a:r>
            <a:endParaRPr lang="en-US" sz="3600" dirty="0">
              <a:cs typeface="Calibri" panose="020F0502020204030204" pitchFamily="34" charset="0"/>
            </a:endParaRPr>
          </a:p>
          <a:p>
            <a:pPr>
              <a:buClr>
                <a:srgbClr val="119A22"/>
              </a:buClr>
              <a:buSzPct val="120000"/>
            </a:pPr>
            <a:endParaRPr lang="en-US" sz="24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3600" dirty="0" err="1">
                <a:cs typeface="Calibri" panose="020F0502020204030204" pitchFamily="34" charset="0"/>
              </a:rPr>
              <a:t>Агломеративные</a:t>
            </a:r>
            <a:r>
              <a:rPr lang="ru-RU" sz="3600" dirty="0">
                <a:cs typeface="Calibri" panose="020F0502020204030204" pitchFamily="34" charset="0"/>
              </a:rPr>
              <a:t> методы</a:t>
            </a: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ru-RU" sz="24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3600" dirty="0" err="1">
                <a:cs typeface="Calibri" panose="020F0502020204030204" pitchFamily="34" charset="0"/>
              </a:rPr>
              <a:t>Дивизивные</a:t>
            </a:r>
            <a:r>
              <a:rPr lang="ru-RU" sz="3600" dirty="0">
                <a:cs typeface="Calibri" panose="020F0502020204030204" pitchFamily="34" charset="0"/>
              </a:rPr>
              <a:t> методы</a:t>
            </a:r>
          </a:p>
        </p:txBody>
      </p:sp>
    </p:spTree>
    <p:extLst>
      <p:ext uri="{BB962C8B-B14F-4D97-AF65-F5344CB8AC3E}">
        <p14:creationId xmlns:p14="http://schemas.microsoft.com/office/powerpoint/2010/main" val="139156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Постановка задачи кластеризации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28D30D-36EC-0547-B778-F746C91B0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40" y="1103196"/>
            <a:ext cx="9773318" cy="53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41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средних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0838ED-138F-3940-A5A2-AD8FA64D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44" y="974860"/>
            <a:ext cx="8590024" cy="55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ЕМ-алгоритм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5A0CF4-C8C4-7547-9A16-21D67CBB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94" y="974860"/>
            <a:ext cx="8766060" cy="570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81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Графовые</a:t>
            </a:r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алгоритмы: КНП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FB65BA-570A-3646-99FD-E38257649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9" y="1226759"/>
            <a:ext cx="9152113" cy="56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49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11387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4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Иерархическая кластеризация:</a:t>
            </a:r>
          </a:p>
          <a:p>
            <a:pPr algn="ctr"/>
            <a:r>
              <a:rPr lang="ru-RU" sz="34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алгоритм </a:t>
            </a:r>
            <a:r>
              <a:rPr lang="ru-RU" sz="3400" b="1" dirty="0" err="1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Ланса</a:t>
            </a:r>
            <a:r>
              <a:rPr lang="ru-RU" sz="34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-Уильямса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95C963-E709-1F4C-8603-3BFE46B7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97" y="1405747"/>
            <a:ext cx="9118244" cy="54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54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SSL </a:t>
            </a:r>
            <a:r>
              <a:rPr lang="ru-RU" sz="4000" b="1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 сводится к классификации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43F743-4418-644B-8295-EA547E251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62" y="1310591"/>
            <a:ext cx="8582192" cy="4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4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SSL </a:t>
            </a:r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 сводится к классификации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B0631B-3E0A-024A-A399-BA7652C3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48" y="1096054"/>
            <a:ext cx="7913102" cy="56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4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SSL </a:t>
            </a:r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 сводится к кластеризации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B40698-FA7F-584A-9061-341A344FA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10" y="1368258"/>
            <a:ext cx="8081821" cy="500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8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06876A-641E-4244-B51E-556E9F9B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9FCF55-D9D3-2448-89AE-257854128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49" y="169433"/>
            <a:ext cx="6828502" cy="625695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CB7894B-7478-4B40-9074-4A836BE36CE6}"/>
              </a:ext>
            </a:extLst>
          </p:cNvPr>
          <p:cNvSpPr/>
          <p:nvPr/>
        </p:nvSpPr>
        <p:spPr>
          <a:xfrm>
            <a:off x="494091" y="6253005"/>
            <a:ext cx="4065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://vas3k.ru/</a:t>
            </a:r>
            <a:r>
              <a:rPr lang="ru-RU" dirty="0" err="1"/>
              <a:t>blog</a:t>
            </a:r>
            <a:r>
              <a:rPr lang="ru-RU" dirty="0"/>
              <a:t>/</a:t>
            </a:r>
            <a:r>
              <a:rPr lang="ru-RU" dirty="0" err="1"/>
              <a:t>machine_learning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3636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</a:t>
            </a:r>
            <a:r>
              <a:rPr lang="en-US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self-training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7EE403-A45A-DF46-BCCF-7A73CF95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84" y="1105682"/>
            <a:ext cx="7658100" cy="56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8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7808E-7341-3C4F-AED4-3DD9D7500B51}"/>
              </a:ext>
            </a:extLst>
          </p:cNvPr>
          <p:cNvSpPr txBox="1"/>
          <p:nvPr/>
        </p:nvSpPr>
        <p:spPr>
          <a:xfrm>
            <a:off x="1568245" y="283017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Другие методы и идеи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5470D-CE6B-CC46-9D60-57300558E17D}"/>
              </a:ext>
            </a:extLst>
          </p:cNvPr>
          <p:cNvSpPr txBox="1"/>
          <p:nvPr/>
        </p:nvSpPr>
        <p:spPr>
          <a:xfrm>
            <a:off x="2006268" y="1741817"/>
            <a:ext cx="86174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3200" dirty="0">
                <a:cs typeface="Calibri" panose="020F0502020204030204" pitchFamily="34" charset="0"/>
              </a:rPr>
              <a:t>Чередовать два алгоритма классификации обучающих друг друга </a:t>
            </a:r>
            <a:r>
              <a:rPr lang="en-US" sz="3200" dirty="0">
                <a:cs typeface="Calibri" panose="020F0502020204030204" pitchFamily="34" charset="0"/>
              </a:rPr>
              <a:t>(co-training)</a:t>
            </a:r>
          </a:p>
          <a:p>
            <a:pPr marL="342900" indent="-34290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en-US" sz="32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3200" dirty="0">
                <a:cs typeface="Calibri" panose="020F0502020204030204" pitchFamily="34" charset="0"/>
              </a:rPr>
              <a:t>Адаптировать методы кластеризации, запретив </a:t>
            </a:r>
            <a:r>
              <a:rPr lang="ru-RU" sz="3200" dirty="0" err="1">
                <a:cs typeface="Calibri" panose="020F0502020204030204" pitchFamily="34" charset="0"/>
              </a:rPr>
              <a:t>перекластеризовывать</a:t>
            </a:r>
            <a:r>
              <a:rPr lang="ru-RU" sz="3200" dirty="0">
                <a:cs typeface="Calibri" panose="020F0502020204030204" pitchFamily="34" charset="0"/>
              </a:rPr>
              <a:t> размеченные данные</a:t>
            </a:r>
            <a:endParaRPr lang="en-US" sz="3200" dirty="0">
              <a:cs typeface="Calibri" panose="020F0502020204030204" pitchFamily="34" charset="0"/>
            </a:endParaRPr>
          </a:p>
          <a:p>
            <a:pPr>
              <a:buClr>
                <a:srgbClr val="119A22"/>
              </a:buClr>
              <a:buSzPct val="120000"/>
            </a:pPr>
            <a:endParaRPr lang="en-US" sz="32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3200" dirty="0">
                <a:cs typeface="Calibri" panose="020F0502020204030204" pitchFamily="34" charset="0"/>
              </a:rPr>
              <a:t>От </a:t>
            </a:r>
            <a:r>
              <a:rPr lang="en-US" sz="3200" dirty="0">
                <a:cs typeface="Calibri" panose="020F0502020204030204" pitchFamily="34" charset="0"/>
              </a:rPr>
              <a:t>SSL </a:t>
            </a:r>
            <a:r>
              <a:rPr lang="ru-RU" sz="3200" dirty="0">
                <a:cs typeface="Calibri" panose="020F0502020204030204" pitchFamily="34" charset="0"/>
              </a:rPr>
              <a:t>к </a:t>
            </a:r>
            <a:r>
              <a:rPr lang="ro-RO" sz="3200" dirty="0">
                <a:cs typeface="Calibri" panose="020F0502020204030204" pitchFamily="34" charset="0"/>
              </a:rPr>
              <a:t>active </a:t>
            </a:r>
            <a:r>
              <a:rPr lang="ro-RO" sz="3200" dirty="0" err="1">
                <a:cs typeface="Calibri" panose="020F0502020204030204" pitchFamily="34" charset="0"/>
              </a:rPr>
              <a:t>learning</a:t>
            </a:r>
            <a:endParaRPr lang="ru-RU" sz="32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7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FD4BD397-C943-484E-AD57-D282A1EAB50B}"/>
              </a:ext>
            </a:extLst>
          </p:cNvPr>
          <p:cNvSpPr/>
          <p:nvPr/>
        </p:nvSpPr>
        <p:spPr>
          <a:xfrm>
            <a:off x="1313412" y="1561644"/>
            <a:ext cx="9543010" cy="2328712"/>
          </a:xfrm>
          <a:prstGeom prst="roundRect">
            <a:avLst/>
          </a:prstGeom>
          <a:solidFill>
            <a:srgbClr val="119A22"/>
          </a:solidFill>
          <a:ln>
            <a:noFill/>
          </a:ln>
          <a:effectLst>
            <a:outerShdw blurRad="304800" dist="38100" dir="2700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0A233-2E7B-3F4E-B787-4F1E480A4023}"/>
              </a:ext>
            </a:extLst>
          </p:cNvPr>
          <p:cNvSpPr txBox="1"/>
          <p:nvPr/>
        </p:nvSpPr>
        <p:spPr>
          <a:xfrm>
            <a:off x="1499616" y="1628105"/>
            <a:ext cx="9198864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Обучение с подкреплением</a:t>
            </a:r>
            <a:endParaRPr lang="ru-RU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5522-9471-0044-BAD6-96B2C7FBDEBB}"/>
              </a:ext>
            </a:extLst>
          </p:cNvPr>
          <p:cNvSpPr txBox="1"/>
          <p:nvPr/>
        </p:nvSpPr>
        <p:spPr>
          <a:xfrm>
            <a:off x="1078278" y="535690"/>
            <a:ext cx="100354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b="1" dirty="0">
                <a:latin typeface="Calibri" panose="020F0502020204030204" pitchFamily="34" charset="0"/>
                <a:cs typeface="Calibri" panose="020F0502020204030204" pitchFamily="34" charset="0"/>
              </a:rPr>
              <a:t>Машинное обучение: лекция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3-</a:t>
            </a:r>
            <a:r>
              <a:rPr lang="ru-RU" sz="3400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3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1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A8252-6EFD-4D41-A5C6-1BC6D0875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70" y="590470"/>
            <a:ext cx="7889460" cy="505816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B017880-9B0C-D148-A226-0B080A0F8737}"/>
              </a:ext>
            </a:extLst>
          </p:cNvPr>
          <p:cNvSpPr/>
          <p:nvPr/>
        </p:nvSpPr>
        <p:spPr>
          <a:xfrm>
            <a:off x="494091" y="6253005"/>
            <a:ext cx="4065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://vas3k.ru/</a:t>
            </a:r>
            <a:r>
              <a:rPr lang="ru-RU" dirty="0" err="1"/>
              <a:t>blog</a:t>
            </a:r>
            <a:r>
              <a:rPr lang="ru-RU" dirty="0"/>
              <a:t>/</a:t>
            </a:r>
            <a:r>
              <a:rPr lang="ru-RU" dirty="0" err="1"/>
              <a:t>machine_learning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5209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B20F2D-50B3-1843-8CD3-DC04FB88CE7E}"/>
              </a:ext>
            </a:extLst>
          </p:cNvPr>
          <p:cNvSpPr txBox="1"/>
          <p:nvPr/>
        </p:nvSpPr>
        <p:spPr>
          <a:xfrm>
            <a:off x="1920597" y="328661"/>
            <a:ext cx="835080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План лекции</a:t>
            </a:r>
            <a:endParaRPr lang="ru-RU" sz="48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8F156-F58D-4740-BE26-0A56588DE2D4}"/>
              </a:ext>
            </a:extLst>
          </p:cNvPr>
          <p:cNvSpPr txBox="1"/>
          <p:nvPr/>
        </p:nvSpPr>
        <p:spPr>
          <a:xfrm>
            <a:off x="2360000" y="2062660"/>
            <a:ext cx="74719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4000" dirty="0">
                <a:cs typeface="Calibri" panose="020F0502020204030204" pitchFamily="34" charset="0"/>
              </a:rPr>
              <a:t>Задача о многоруком бандите</a:t>
            </a:r>
            <a:endParaRPr lang="en-US" sz="4000" dirty="0">
              <a:cs typeface="Calibri" panose="020F0502020204030204" pitchFamily="34" charset="0"/>
            </a:endParaRPr>
          </a:p>
          <a:p>
            <a:pPr marL="342900" indent="-34290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en-US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4000" dirty="0">
                <a:cs typeface="Calibri" panose="020F0502020204030204" pitchFamily="34" charset="0"/>
              </a:rPr>
              <a:t>Общая постановка задачи</a:t>
            </a:r>
            <a:endParaRPr lang="en-US" sz="4000" dirty="0">
              <a:cs typeface="Calibri" panose="020F0502020204030204" pitchFamily="34" charset="0"/>
            </a:endParaRPr>
          </a:p>
          <a:p>
            <a:pPr>
              <a:buClr>
                <a:srgbClr val="119A22"/>
              </a:buClr>
              <a:buSzPct val="120000"/>
            </a:pPr>
            <a:endParaRPr lang="ru-RU" sz="4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D1EAAB8-1C6F-E74C-A5E5-37059919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" y="811827"/>
            <a:ext cx="9998075" cy="6046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25DECD-5882-D54F-AE66-CEA633AB9C54}"/>
              </a:ext>
            </a:extLst>
          </p:cNvPr>
          <p:cNvSpPr txBox="1"/>
          <p:nvPr/>
        </p:nvSpPr>
        <p:spPr>
          <a:xfrm>
            <a:off x="1568244" y="138638"/>
            <a:ext cx="905551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 о многоруком бандите</a:t>
            </a:r>
            <a:endParaRPr lang="ru-RU" sz="44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6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D267C-5213-6B4F-A590-2BB804DE6D77}"/>
              </a:ext>
            </a:extLst>
          </p:cNvPr>
          <p:cNvSpPr txBox="1"/>
          <p:nvPr/>
        </p:nvSpPr>
        <p:spPr>
          <a:xfrm>
            <a:off x="1568244" y="138638"/>
            <a:ext cx="905551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Примеры прикладных задач</a:t>
            </a:r>
            <a:endParaRPr lang="ru-RU" sz="44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586372-2F0B-E84C-8B10-DA3C71519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38" y="1303421"/>
            <a:ext cx="9922724" cy="50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09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F8589-3C4F-8944-8017-BF465F0EEC68}"/>
              </a:ext>
            </a:extLst>
          </p:cNvPr>
          <p:cNvSpPr txBox="1"/>
          <p:nvPr/>
        </p:nvSpPr>
        <p:spPr>
          <a:xfrm>
            <a:off x="1568244" y="138638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Жадная стратегия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AFD3A4-B6D9-6A48-B85B-E381E80FA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22" y="956205"/>
            <a:ext cx="9404556" cy="56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5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BBC67-A6FC-2948-A2CC-35ACF3823EAE}"/>
              </a:ext>
            </a:extLst>
          </p:cNvPr>
          <p:cNvSpPr txBox="1"/>
          <p:nvPr/>
        </p:nvSpPr>
        <p:spPr>
          <a:xfrm>
            <a:off x="1568244" y="138638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Общая постановка задачи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CDC8AC3-64C6-5F40-91A6-1C8A96377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53" y="908079"/>
            <a:ext cx="9494491" cy="5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60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6D999-BB29-3A4C-A2F7-52C54CEF1888}"/>
              </a:ext>
            </a:extLst>
          </p:cNvPr>
          <p:cNvSpPr txBox="1"/>
          <p:nvPr/>
        </p:nvSpPr>
        <p:spPr>
          <a:xfrm>
            <a:off x="641684" y="202807"/>
            <a:ext cx="1114926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Выгода. Ценность состояния. Ценность действия.</a:t>
            </a:r>
            <a:endParaRPr lang="ru-RU" sz="36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9A397C-7657-D247-AAD2-F6187E931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77" y="1145361"/>
            <a:ext cx="8957845" cy="550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5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B20F2D-50B3-1843-8CD3-DC04FB88CE7E}"/>
              </a:ext>
            </a:extLst>
          </p:cNvPr>
          <p:cNvSpPr txBox="1"/>
          <p:nvPr/>
        </p:nvSpPr>
        <p:spPr>
          <a:xfrm>
            <a:off x="1920597" y="328661"/>
            <a:ext cx="835080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План лекции</a:t>
            </a:r>
            <a:endParaRPr lang="ru-RU" sz="48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8F156-F58D-4740-BE26-0A56588DE2D4}"/>
              </a:ext>
            </a:extLst>
          </p:cNvPr>
          <p:cNvSpPr txBox="1"/>
          <p:nvPr/>
        </p:nvSpPr>
        <p:spPr>
          <a:xfrm>
            <a:off x="1787256" y="1773902"/>
            <a:ext cx="8617487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4000" dirty="0">
                <a:cs typeface="Calibri" panose="020F0502020204030204" pitchFamily="34" charset="0"/>
              </a:rPr>
              <a:t>Обзор алгоритмов классификации</a:t>
            </a:r>
            <a:endParaRPr lang="en-US" sz="4000" dirty="0">
              <a:cs typeface="Calibri" panose="020F0502020204030204" pitchFamily="34" charset="0"/>
            </a:endParaRPr>
          </a:p>
          <a:p>
            <a:pPr marL="342900" indent="-34290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en-US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4000" dirty="0" err="1">
                <a:cs typeface="Calibri" panose="020F0502020204030204" pitchFamily="34" charset="0"/>
              </a:rPr>
              <a:t>Многоклассовая</a:t>
            </a:r>
            <a:r>
              <a:rPr lang="ru-RU" sz="4000" dirty="0">
                <a:cs typeface="Calibri" panose="020F0502020204030204" pitchFamily="34" charset="0"/>
              </a:rPr>
              <a:t> классификация</a:t>
            </a:r>
            <a:endParaRPr lang="en-US" sz="40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en-US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4000" dirty="0">
                <a:cs typeface="Calibri" panose="020F0502020204030204" pitchFamily="34" charset="0"/>
              </a:rPr>
              <a:t>Обзор алгоритмов кластеризации</a:t>
            </a:r>
            <a:endParaRPr lang="en-US" sz="4000" dirty="0">
              <a:cs typeface="Calibri" panose="020F0502020204030204" pitchFamily="34" charset="0"/>
            </a:endParaRPr>
          </a:p>
          <a:p>
            <a:pPr>
              <a:buClr>
                <a:srgbClr val="119A22"/>
              </a:buClr>
              <a:buSzPct val="120000"/>
            </a:pPr>
            <a:endParaRPr lang="en-US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o-RO" sz="4000" dirty="0" err="1">
                <a:cs typeface="Calibri" panose="020F0502020204030204" pitchFamily="34" charset="0"/>
              </a:rPr>
              <a:t>supervised</a:t>
            </a:r>
            <a:r>
              <a:rPr lang="ro-RO" sz="4000" dirty="0">
                <a:cs typeface="Calibri" panose="020F0502020204030204" pitchFamily="34" charset="0"/>
              </a:rPr>
              <a:t> — semi-</a:t>
            </a:r>
            <a:r>
              <a:rPr lang="ro-RO" sz="4000" dirty="0" err="1">
                <a:cs typeface="Calibri" panose="020F0502020204030204" pitchFamily="34" charset="0"/>
              </a:rPr>
              <a:t>supervised</a:t>
            </a:r>
            <a:r>
              <a:rPr lang="ro-RO" sz="4000" dirty="0">
                <a:cs typeface="Calibri" panose="020F0502020204030204" pitchFamily="34" charset="0"/>
              </a:rPr>
              <a:t> — </a:t>
            </a:r>
            <a:r>
              <a:rPr lang="ro-RO" sz="4000" dirty="0" err="1">
                <a:cs typeface="Calibri" panose="020F0502020204030204" pitchFamily="34" charset="0"/>
              </a:rPr>
              <a:t>unsupervised</a:t>
            </a:r>
            <a:endParaRPr lang="ru-RU" sz="4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6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BBC67-A6FC-2948-A2CC-35ACF3823EAE}"/>
              </a:ext>
            </a:extLst>
          </p:cNvPr>
          <p:cNvSpPr txBox="1"/>
          <p:nvPr/>
        </p:nvSpPr>
        <p:spPr>
          <a:xfrm>
            <a:off x="1568244" y="138638"/>
            <a:ext cx="905551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</a:t>
            </a:r>
            <a:r>
              <a:rPr lang="en-US" sz="36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SARSA</a:t>
            </a:r>
            <a:endParaRPr lang="ru-RU" sz="36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6C8213F-54E9-7849-BC8A-A88867E64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20" y="772217"/>
            <a:ext cx="9763564" cy="59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09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FD4BD397-C943-484E-AD57-D282A1EAB50B}"/>
              </a:ext>
            </a:extLst>
          </p:cNvPr>
          <p:cNvSpPr/>
          <p:nvPr/>
        </p:nvSpPr>
        <p:spPr>
          <a:xfrm>
            <a:off x="1313412" y="1561644"/>
            <a:ext cx="9543010" cy="2328712"/>
          </a:xfrm>
          <a:prstGeom prst="roundRect">
            <a:avLst/>
          </a:prstGeom>
          <a:solidFill>
            <a:srgbClr val="119A22"/>
          </a:solidFill>
          <a:ln>
            <a:noFill/>
          </a:ln>
          <a:effectLst>
            <a:outerShdw blurRad="304800" dist="38100" dir="2700000" algn="tl" rotWithShape="0">
              <a:prstClr val="black">
                <a:alpha val="3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0A233-2E7B-3F4E-B787-4F1E480A4023}"/>
              </a:ext>
            </a:extLst>
          </p:cNvPr>
          <p:cNvSpPr txBox="1"/>
          <p:nvPr/>
        </p:nvSpPr>
        <p:spPr>
          <a:xfrm>
            <a:off x="1499616" y="1628105"/>
            <a:ext cx="9198864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Проверка статистических гипотез</a:t>
            </a:r>
            <a:endParaRPr lang="ru-RU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5522-9471-0044-BAD6-96B2C7FBDEBB}"/>
              </a:ext>
            </a:extLst>
          </p:cNvPr>
          <p:cNvSpPr txBox="1"/>
          <p:nvPr/>
        </p:nvSpPr>
        <p:spPr>
          <a:xfrm>
            <a:off x="1078278" y="535690"/>
            <a:ext cx="100354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b="1" dirty="0">
                <a:latin typeface="Calibri" panose="020F0502020204030204" pitchFamily="34" charset="0"/>
                <a:cs typeface="Calibri" panose="020F0502020204030204" pitchFamily="34" charset="0"/>
              </a:rPr>
              <a:t>Машинное обучение: лекция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3-</a:t>
            </a:r>
            <a:r>
              <a:rPr lang="ru-RU" sz="3400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3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75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Статистическая гипотеза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3E7B96-7C05-1345-9E02-0DB7B9FAF84A}"/>
                  </a:ext>
                </a:extLst>
              </p:cNvPr>
              <p:cNvSpPr txBox="1"/>
              <p:nvPr/>
            </p:nvSpPr>
            <p:spPr>
              <a:xfrm>
                <a:off x="2125836" y="1388892"/>
                <a:ext cx="8718627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119A22"/>
                  </a:buClr>
                  <a:buSzPct val="120000"/>
                </a:pPr>
                <a:r>
                  <a:rPr lang="ru-RU" sz="2800" dirty="0">
                    <a:cs typeface="Calibri" panose="020F0502020204030204" pitchFamily="34" charset="0"/>
                  </a:rPr>
                  <a:t>Пусть распределение случайной величины задано с точностью до параметра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endParaRPr lang="ru-RU" sz="2800" dirty="0">
                  <a:cs typeface="Calibri" panose="020F0502020204030204" pitchFamily="34" charset="0"/>
                </a:endParaRPr>
              </a:p>
              <a:p>
                <a:pPr marL="514350" indent="-51435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endParaRPr lang="ru-RU" sz="2800" dirty="0">
                  <a:cs typeface="Calibri" panose="020F0502020204030204" pitchFamily="34" charset="0"/>
                </a:endParaRPr>
              </a:p>
              <a:p>
                <a:pPr marL="514350" indent="-51435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ru-RU" sz="2800" dirty="0">
                    <a:cs typeface="Calibri" panose="020F0502020204030204" pitchFamily="34" charset="0"/>
                  </a:rPr>
                  <a:t>Простая гипотеза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:{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sz="28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endParaRPr lang="en-US" sz="2800" dirty="0">
                  <a:cs typeface="Calibri" panose="020F0502020204030204" pitchFamily="34" charset="0"/>
                </a:endParaRPr>
              </a:p>
              <a:p>
                <a:pPr marL="514350" indent="-51435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ru-RU" sz="2800" dirty="0">
                    <a:cs typeface="Calibri" panose="020F0502020204030204" pitchFamily="34" charset="0"/>
                  </a:rPr>
                  <a:t>Сложная односторонняя гипотеза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cs typeface="Calibri" panose="020F0502020204030204" pitchFamily="34" charset="0"/>
                </a:endParaRPr>
              </a:p>
              <a:p>
                <a:pPr marL="514350" indent="-51435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endParaRPr lang="en-US" sz="2800" dirty="0">
                  <a:cs typeface="Calibri" panose="020F0502020204030204" pitchFamily="34" charset="0"/>
                </a:endParaRPr>
              </a:p>
              <a:p>
                <a:pPr marL="514350" indent="-51435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ru-RU" sz="2800" dirty="0">
                    <a:cs typeface="Calibri" panose="020F0502020204030204" pitchFamily="34" charset="0"/>
                  </a:rPr>
                  <a:t>Сложная двусторонняя гипотеза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 dirty="0">
                  <a:cs typeface="Calibri" panose="020F0502020204030204" pitchFamily="34" charset="0"/>
                </a:endParaRPr>
              </a:p>
              <a:p>
                <a:pPr marL="514350" indent="-51435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endParaRPr lang="en-US" sz="2800" dirty="0">
                  <a:cs typeface="Calibri" panose="020F0502020204030204" pitchFamily="34" charset="0"/>
                </a:endParaRPr>
              </a:p>
              <a:p>
                <a:pPr>
                  <a:buClr>
                    <a:srgbClr val="119A22"/>
                  </a:buClr>
                  <a:buSzPct val="120000"/>
                </a:pPr>
                <a:r>
                  <a:rPr lang="ru-RU" sz="2800" dirty="0">
                    <a:cs typeface="Calibri" panose="020F0502020204030204" pitchFamily="34" charset="0"/>
                  </a:rPr>
                  <a:t>Обычно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 называют основной гипотезой</a:t>
                </a:r>
                <a:endParaRPr lang="en-US" sz="2800" dirty="0">
                  <a:cs typeface="Calibri" panose="020F0502020204030204" pitchFamily="34" charset="0"/>
                </a:endParaRPr>
              </a:p>
              <a:p>
                <a:pPr>
                  <a:buClr>
                    <a:srgbClr val="119A22"/>
                  </a:buClr>
                  <a:buSzPct val="120000"/>
                </a:pPr>
                <a:endParaRPr lang="ru-RU" sz="2800" dirty="0"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3E7B96-7C05-1345-9E02-0DB7B9FA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836" y="1388892"/>
                <a:ext cx="8718627" cy="4832092"/>
              </a:xfrm>
              <a:prstGeom prst="rect">
                <a:avLst/>
              </a:prstGeom>
              <a:blipFill>
                <a:blip r:embed="rId2"/>
                <a:stretch>
                  <a:fillRect l="-1599" t="-10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11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34890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Критерий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3E7B96-7C05-1345-9E02-0DB7B9FAF84A}"/>
                  </a:ext>
                </a:extLst>
              </p:cNvPr>
              <p:cNvSpPr txBox="1"/>
              <p:nvPr/>
            </p:nvSpPr>
            <p:spPr>
              <a:xfrm>
                <a:off x="1299411" y="1388892"/>
                <a:ext cx="10186735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119A22"/>
                  </a:buClr>
                  <a:buSzPct val="120000"/>
                </a:pPr>
                <a:r>
                  <a:rPr lang="ru-RU" sz="2800" dirty="0">
                    <a:cs typeface="Calibri" panose="020F0502020204030204" pitchFamily="34" charset="0"/>
                  </a:rPr>
                  <a:t>Для построения критерия выборочное пространство разбивают на два непересекающихся множества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ru-RU" sz="28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 </a:t>
                </a:r>
              </a:p>
              <a:p>
                <a:pPr>
                  <a:buClr>
                    <a:srgbClr val="119A22"/>
                  </a:buClr>
                  <a:buSzPct val="120000"/>
                </a:pPr>
                <a:endParaRPr lang="ru-RU" sz="2800" dirty="0">
                  <a:cs typeface="Calibri" panose="020F0502020204030204" pitchFamily="34" charset="0"/>
                </a:endParaRPr>
              </a:p>
              <a:p>
                <a:pPr marL="457200" indent="-45720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ru-RU" sz="2800" dirty="0">
                    <a:cs typeface="Calibri" panose="020F0502020204030204" pitchFamily="34" charset="0"/>
                  </a:rPr>
                  <a:t>все значения выборки , принадлежащие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  <m:r>
                      <a:rPr lang="ru-RU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 считаются характерными для гипотезы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, </a:t>
                </a:r>
              </a:p>
              <a:p>
                <a:pPr marL="457200" indent="-45720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endParaRPr lang="ru-RU" sz="2800" dirty="0">
                  <a:cs typeface="Calibri" panose="020F0502020204030204" pitchFamily="34" charset="0"/>
                </a:endParaRPr>
              </a:p>
              <a:p>
                <a:pPr marL="457200" indent="-45720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ru-RU" sz="2800" dirty="0">
                    <a:cs typeface="Calibri" panose="020F0502020204030204" pitchFamily="34" charset="0"/>
                  </a:rPr>
                  <a:t>все значения выборки , принадлежащие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ru-RU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 считаются нехарактерными для гипотезы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, </a:t>
                </a:r>
              </a:p>
              <a:p>
                <a:pPr>
                  <a:buClr>
                    <a:srgbClr val="119A22"/>
                  </a:buClr>
                  <a:buSzPct val="120000"/>
                </a:pPr>
                <a:endParaRPr lang="ru-RU" sz="2800" dirty="0">
                  <a:cs typeface="Calibri" panose="020F0502020204030204" pitchFamily="34" charset="0"/>
                </a:endParaRPr>
              </a:p>
              <a:p>
                <a:pPr>
                  <a:buClr>
                    <a:srgbClr val="119A22"/>
                  </a:buClr>
                  <a:buSzPct val="120000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 – критическое множество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3E7B96-7C05-1345-9E02-0DB7B9FA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411" y="1388892"/>
                <a:ext cx="10186735" cy="4401205"/>
              </a:xfrm>
              <a:prstGeom prst="rect">
                <a:avLst/>
              </a:prstGeom>
              <a:blipFill>
                <a:blip r:embed="rId2"/>
                <a:stretch>
                  <a:fillRect l="-1370" t="-1149" b="-28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1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315100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Ошибки первого и второго рода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41F416-82D6-AF44-BE15-3C085336205E}"/>
                  </a:ext>
                </a:extLst>
              </p:cNvPr>
              <p:cNvSpPr txBox="1"/>
              <p:nvPr/>
            </p:nvSpPr>
            <p:spPr>
              <a:xfrm>
                <a:off x="2247706" y="1659285"/>
                <a:ext cx="851654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ru-RU" sz="2800" dirty="0">
                    <a:cs typeface="Calibri" panose="020F0502020204030204" pitchFamily="34" charset="0"/>
                  </a:rPr>
                  <a:t>Ошибка первого рода: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 справедлива, но отвергнута, т.к. реализация выборки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попала в множество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</m:oMath>
                </a14:m>
                <a:endParaRPr lang="en-US" sz="28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endParaRPr lang="en-US" sz="2800" dirty="0">
                  <a:cs typeface="Calibri" panose="020F0502020204030204" pitchFamily="34" charset="0"/>
                </a:endParaRPr>
              </a:p>
              <a:p>
                <a:pPr marL="514350" indent="-514350">
                  <a:buClr>
                    <a:srgbClr val="119A22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ru-RU" sz="2800" dirty="0">
                    <a:cs typeface="Calibri" panose="020F0502020204030204" pitchFamily="34" charset="0"/>
                  </a:rPr>
                  <a:t>Ошибка второго рода: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 ложна, но принята, т.к. реализация выборки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 не попала в множество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</m:oMath>
                </a14:m>
                <a:endParaRPr lang="en-US" sz="2800" dirty="0"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41F416-82D6-AF44-BE15-3C0853362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706" y="1659285"/>
                <a:ext cx="8516547" cy="2677656"/>
              </a:xfrm>
              <a:prstGeom prst="rect">
                <a:avLst/>
              </a:prstGeom>
              <a:blipFill>
                <a:blip r:embed="rId2"/>
                <a:stretch>
                  <a:fillRect l="-1637" t="-4739" b="-5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E09CC15D-E483-074A-9092-63F8052BEB8F}"/>
                  </a:ext>
                </a:extLst>
              </p:cNvPr>
              <p:cNvSpPr/>
              <p:nvPr/>
            </p:nvSpPr>
            <p:spPr>
              <a:xfrm>
                <a:off x="1122947" y="4918593"/>
                <a:ext cx="10507579" cy="993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119A22"/>
                  </a:buClr>
                  <a:buSzPct val="120000"/>
                </a:pPr>
                <a:r>
                  <a:rPr lang="ru-RU" sz="2800" dirty="0">
                    <a:cs typeface="Calibri" panose="020F0502020204030204" pitchFamily="34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 сложная гипотеза, то вместо вероятности ошибки первого рода рассматривают уровень значимости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𝑠𝑢𝑝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ru-RU" sz="2800" dirty="0"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E09CC15D-E483-074A-9092-63F8052BE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947" y="4918593"/>
                <a:ext cx="10507579" cy="993542"/>
              </a:xfrm>
              <a:prstGeom prst="rect">
                <a:avLst/>
              </a:prstGeom>
              <a:blipFill>
                <a:blip r:embed="rId3"/>
                <a:stretch>
                  <a:fillRect l="-1086" t="-5000" b="-1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4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7808E-7341-3C4F-AED4-3DD9D7500B51}"/>
              </a:ext>
            </a:extLst>
          </p:cNvPr>
          <p:cNvSpPr txBox="1"/>
          <p:nvPr/>
        </p:nvSpPr>
        <p:spPr>
          <a:xfrm>
            <a:off x="1568245" y="283017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Что можно проверять таким образом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5470D-CE6B-CC46-9D60-57300558E17D}"/>
              </a:ext>
            </a:extLst>
          </p:cNvPr>
          <p:cNvSpPr txBox="1"/>
          <p:nvPr/>
        </p:nvSpPr>
        <p:spPr>
          <a:xfrm>
            <a:off x="2006268" y="1822028"/>
            <a:ext cx="861748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800" dirty="0">
                <a:cs typeface="Calibri" panose="020F0502020204030204" pitchFamily="34" charset="0"/>
              </a:rPr>
              <a:t>Принадлежит ли выборка заданному распределению</a:t>
            </a:r>
            <a:endParaRPr lang="en-US" sz="2800" dirty="0">
              <a:cs typeface="Calibri" panose="020F0502020204030204" pitchFamily="34" charset="0"/>
            </a:endParaRPr>
          </a:p>
          <a:p>
            <a:pPr marL="342900" indent="-34290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en-US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800" dirty="0">
                <a:cs typeface="Calibri" panose="020F0502020204030204" pitchFamily="34" charset="0"/>
              </a:rPr>
              <a:t>Принадлежат ли две данные выборки одному и тому же распределению</a:t>
            </a:r>
            <a:endParaRPr lang="en-US" sz="2800" dirty="0">
              <a:cs typeface="Calibri" panose="020F0502020204030204" pitchFamily="34" charset="0"/>
            </a:endParaRPr>
          </a:p>
          <a:p>
            <a:pPr>
              <a:buClr>
                <a:srgbClr val="119A22"/>
              </a:buClr>
              <a:buSzPct val="120000"/>
            </a:pPr>
            <a:endParaRPr lang="en-US" sz="11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800" dirty="0">
                <a:cs typeface="Calibri" panose="020F0502020204030204" pitchFamily="34" charset="0"/>
              </a:rPr>
              <a:t>Верно ли, что с заданным уровнем значимости оценка случайной величины не выйдет за пределы доверительного интервала </a:t>
            </a:r>
          </a:p>
        </p:txBody>
      </p:sp>
    </p:spTree>
    <p:extLst>
      <p:ext uri="{BB962C8B-B14F-4D97-AF65-F5344CB8AC3E}">
        <p14:creationId xmlns:p14="http://schemas.microsoft.com/office/powerpoint/2010/main" val="117088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02806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p-value</a:t>
            </a:r>
            <a:endParaRPr lang="ru-RU" sz="4000" b="1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739198-EDA1-5749-BB30-82E0A8655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76" y="942776"/>
            <a:ext cx="9055510" cy="57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3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1825AC4-42FE-3643-A8F4-54EEB6836427}"/>
              </a:ext>
            </a:extLst>
          </p:cNvPr>
          <p:cNvGrpSpPr/>
          <p:nvPr/>
        </p:nvGrpSpPr>
        <p:grpSpPr>
          <a:xfrm>
            <a:off x="402336" y="1289931"/>
            <a:ext cx="11101931" cy="4278138"/>
            <a:chOff x="1682496" y="2326193"/>
            <a:chExt cx="8767101" cy="3378409"/>
          </a:xfrm>
        </p:grpSpPr>
        <p:pic>
          <p:nvPicPr>
            <p:cNvPr id="4" name="Google Shape;452;p70">
              <a:extLst>
                <a:ext uri="{FF2B5EF4-FFF2-40B4-BE49-F238E27FC236}">
                  <a16:creationId xmlns:a16="http://schemas.microsoft.com/office/drawing/2014/main" id="{0446443F-7216-1C40-A5ED-2456604805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6596" y="2423243"/>
              <a:ext cx="2217726" cy="257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453;p70">
              <a:extLst>
                <a:ext uri="{FF2B5EF4-FFF2-40B4-BE49-F238E27FC236}">
                  <a16:creationId xmlns:a16="http://schemas.microsoft.com/office/drawing/2014/main" id="{41663E4C-B696-544D-951A-37C2AAE78C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0113" t="9655" r="9494" b="10351"/>
            <a:stretch/>
          </p:blipFill>
          <p:spPr>
            <a:xfrm>
              <a:off x="1682496" y="2441418"/>
              <a:ext cx="2503989" cy="249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454;p70">
              <a:extLst>
                <a:ext uri="{FF2B5EF4-FFF2-40B4-BE49-F238E27FC236}">
                  <a16:creationId xmlns:a16="http://schemas.microsoft.com/office/drawing/2014/main" id="{DC069D22-1A41-E244-8327-FFFD5534D85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10247" y="2326193"/>
              <a:ext cx="3619501" cy="1266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455;p70">
              <a:extLst>
                <a:ext uri="{FF2B5EF4-FFF2-40B4-BE49-F238E27FC236}">
                  <a16:creationId xmlns:a16="http://schemas.microsoft.com/office/drawing/2014/main" id="{F0B6F771-8C35-8242-8FCE-E9229265C28F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0246" y="3745418"/>
              <a:ext cx="3639351" cy="19591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46394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B20F2D-50B3-1843-8CD3-DC04FB88CE7E}"/>
              </a:ext>
            </a:extLst>
          </p:cNvPr>
          <p:cNvSpPr txBox="1"/>
          <p:nvPr/>
        </p:nvSpPr>
        <p:spPr>
          <a:xfrm>
            <a:off x="1920597" y="328661"/>
            <a:ext cx="835080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Обзор алгоритмов классификации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8F156-F58D-4740-BE26-0A56588DE2D4}"/>
              </a:ext>
            </a:extLst>
          </p:cNvPr>
          <p:cNvSpPr txBox="1"/>
          <p:nvPr/>
        </p:nvSpPr>
        <p:spPr>
          <a:xfrm>
            <a:off x="1787256" y="1773902"/>
            <a:ext cx="86174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800" dirty="0">
                <a:cs typeface="Calibri" panose="020F0502020204030204" pitchFamily="34" charset="0"/>
              </a:rPr>
              <a:t>Метрические классификаторы</a:t>
            </a:r>
            <a:endParaRPr lang="en-US" sz="2800" dirty="0">
              <a:cs typeface="Calibri" panose="020F0502020204030204" pitchFamily="34" charset="0"/>
            </a:endParaRPr>
          </a:p>
          <a:p>
            <a:pPr marL="342900" indent="-34290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en-US" sz="28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800" dirty="0">
                <a:cs typeface="Calibri" panose="020F0502020204030204" pitchFamily="34" charset="0"/>
              </a:rPr>
              <a:t>Линейные классификаторы</a:t>
            </a:r>
            <a:endParaRPr lang="en-US" sz="28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en-US" sz="28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800" dirty="0">
                <a:cs typeface="Calibri" panose="020F0502020204030204" pitchFamily="34" charset="0"/>
              </a:rPr>
              <a:t>Логические методы классификации</a:t>
            </a:r>
            <a:endParaRPr lang="en-US" sz="2800" dirty="0">
              <a:cs typeface="Calibri" panose="020F0502020204030204" pitchFamily="34" charset="0"/>
            </a:endParaRPr>
          </a:p>
          <a:p>
            <a:pPr>
              <a:buClr>
                <a:srgbClr val="119A22"/>
              </a:buClr>
              <a:buSzPct val="120000"/>
            </a:pPr>
            <a:endParaRPr lang="en-US" sz="28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800" dirty="0">
                <a:cs typeface="Calibri" panose="020F0502020204030204" pitchFamily="34" charset="0"/>
              </a:rPr>
              <a:t>Байесовские классификаторы</a:t>
            </a: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endParaRPr lang="ru-RU" sz="2800" dirty="0">
              <a:cs typeface="Calibri" panose="020F0502020204030204" pitchFamily="34" charset="0"/>
            </a:endParaRPr>
          </a:p>
          <a:p>
            <a:pPr marL="514350" indent="-514350">
              <a:buClr>
                <a:srgbClr val="119A2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800" dirty="0">
                <a:cs typeface="Calibri" panose="020F0502020204030204" pitchFamily="34" charset="0"/>
              </a:rPr>
              <a:t>Композиционные алгоритмы</a:t>
            </a:r>
          </a:p>
        </p:txBody>
      </p:sp>
    </p:spTree>
    <p:extLst>
      <p:ext uri="{BB962C8B-B14F-4D97-AF65-F5344CB8AC3E}">
        <p14:creationId xmlns:p14="http://schemas.microsoft.com/office/powerpoint/2010/main" val="224173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B20F2D-50B3-1843-8CD3-DC04FB88CE7E}"/>
              </a:ext>
            </a:extLst>
          </p:cNvPr>
          <p:cNvSpPr txBox="1"/>
          <p:nvPr/>
        </p:nvSpPr>
        <p:spPr>
          <a:xfrm>
            <a:off x="850185" y="306833"/>
            <a:ext cx="1057682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Постановка задачи машинного обучения (с учителем)</a:t>
            </a:r>
            <a:endParaRPr lang="ru-RU" sz="32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38;p46">
                <a:extLst>
                  <a:ext uri="{FF2B5EF4-FFF2-40B4-BE49-F238E27FC236}">
                    <a16:creationId xmlns:a16="http://schemas.microsoft.com/office/drawing/2014/main" id="{10D3EDD2-4819-504A-9158-2B704226B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9117" y="1461486"/>
                <a:ext cx="4933500" cy="517558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o-RO" sz="2600" dirty="0"/>
                  <a:t> — </a:t>
                </a:r>
                <a:r>
                  <a:rPr lang="ru-RU" sz="2600" dirty="0"/>
                  <a:t>множество </a:t>
                </a:r>
                <a:r>
                  <a:rPr lang="ru-RU" sz="2600" i="1" u="sng" dirty="0"/>
                  <a:t>объектов</a:t>
                </a:r>
              </a:p>
              <a:p>
                <a:pPr marL="0" indent="0">
                  <a:spcBef>
                    <a:spcPts val="1600"/>
                  </a:spcBef>
                  <a:buFont typeface="Arial" panose="020B0604020202020204" pitchFamily="34" charset="0"/>
                  <a:buNone/>
                </a:pPr>
                <a:br>
                  <a:rPr lang="ro-RO" sz="2600" dirty="0"/>
                </a:br>
                <a:r>
                  <a:rPr lang="ro-RO" sz="2600" dirty="0"/>
                  <a:t> </a:t>
                </a:r>
                <a:endParaRPr lang="ro-RO" sz="2600" baseline="-25000" dirty="0"/>
              </a:p>
            </p:txBody>
          </p:sp>
        </mc:Choice>
        <mc:Fallback xmlns="">
          <p:sp>
            <p:nvSpPr>
              <p:cNvPr id="3" name="Google Shape;238;p46">
                <a:extLst>
                  <a:ext uri="{FF2B5EF4-FFF2-40B4-BE49-F238E27FC236}">
                    <a16:creationId xmlns:a16="http://schemas.microsoft.com/office/drawing/2014/main" id="{10D3EDD2-4819-504A-9158-2B704226B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17" y="1461486"/>
                <a:ext cx="4933500" cy="517558"/>
              </a:xfrm>
              <a:prstGeom prst="rect">
                <a:avLst/>
              </a:prstGeom>
              <a:blipFill>
                <a:blip r:embed="rId3"/>
                <a:stretch>
                  <a:fillRect l="-257" t="-7143" b="-238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39;p46">
            <a:extLst>
              <a:ext uri="{FF2B5EF4-FFF2-40B4-BE49-F238E27FC236}">
                <a16:creationId xmlns:a16="http://schemas.microsoft.com/office/drawing/2014/main" id="{AF9C42ED-B6BB-A841-BBF5-368BB1122800}"/>
              </a:ext>
            </a:extLst>
          </p:cNvPr>
          <p:cNvSpPr/>
          <p:nvPr/>
        </p:nvSpPr>
        <p:spPr>
          <a:xfrm>
            <a:off x="7202230" y="1483304"/>
            <a:ext cx="4224777" cy="1404525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37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     X</a:t>
            </a:r>
            <a:endParaRPr sz="3000" dirty="0"/>
          </a:p>
        </p:txBody>
      </p:sp>
      <p:sp>
        <p:nvSpPr>
          <p:cNvPr id="5" name="Google Shape;240;p46">
            <a:extLst>
              <a:ext uri="{FF2B5EF4-FFF2-40B4-BE49-F238E27FC236}">
                <a16:creationId xmlns:a16="http://schemas.microsoft.com/office/drawing/2014/main" id="{F35C0FDD-A5FB-EE4A-903A-D049AF3ABED6}"/>
              </a:ext>
            </a:extLst>
          </p:cNvPr>
          <p:cNvSpPr/>
          <p:nvPr/>
        </p:nvSpPr>
        <p:spPr>
          <a:xfrm>
            <a:off x="8931870" y="1746713"/>
            <a:ext cx="2226538" cy="8777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/>
              <a:t>обучающая выборка</a:t>
            </a:r>
            <a:endParaRPr sz="1600" dirty="0"/>
          </a:p>
        </p:txBody>
      </p:sp>
      <p:sp>
        <p:nvSpPr>
          <p:cNvPr id="6" name="Google Shape;241;p46">
            <a:extLst>
              <a:ext uri="{FF2B5EF4-FFF2-40B4-BE49-F238E27FC236}">
                <a16:creationId xmlns:a16="http://schemas.microsoft.com/office/drawing/2014/main" id="{A35D722E-9FB1-EB48-AEB4-69CF6D30D8B9}"/>
              </a:ext>
            </a:extLst>
          </p:cNvPr>
          <p:cNvSpPr/>
          <p:nvPr/>
        </p:nvSpPr>
        <p:spPr>
          <a:xfrm>
            <a:off x="8370283" y="4230213"/>
            <a:ext cx="1888671" cy="119379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37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Y</a:t>
            </a:r>
            <a:endParaRPr sz="2400" dirty="0"/>
          </a:p>
        </p:txBody>
      </p:sp>
      <p:cxnSp>
        <p:nvCxnSpPr>
          <p:cNvPr id="8" name="Google Shape;242;p46">
            <a:extLst>
              <a:ext uri="{FF2B5EF4-FFF2-40B4-BE49-F238E27FC236}">
                <a16:creationId xmlns:a16="http://schemas.microsoft.com/office/drawing/2014/main" id="{0F2B27B4-231B-C249-94DD-9B02175BE737}"/>
              </a:ext>
            </a:extLst>
          </p:cNvPr>
          <p:cNvCxnSpPr>
            <a:cxnSpLocks/>
          </p:cNvCxnSpPr>
          <p:nvPr/>
        </p:nvCxnSpPr>
        <p:spPr>
          <a:xfrm>
            <a:off x="7609779" y="2114479"/>
            <a:ext cx="1093447" cy="269581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243;p46">
            <a:extLst>
              <a:ext uri="{FF2B5EF4-FFF2-40B4-BE49-F238E27FC236}">
                <a16:creationId xmlns:a16="http://schemas.microsoft.com/office/drawing/2014/main" id="{4D26F408-FE0F-8C4F-9D04-68ECF1B807E8}"/>
              </a:ext>
            </a:extLst>
          </p:cNvPr>
          <p:cNvCxnSpPr>
            <a:cxnSpLocks/>
          </p:cNvCxnSpPr>
          <p:nvPr/>
        </p:nvCxnSpPr>
        <p:spPr>
          <a:xfrm>
            <a:off x="8703226" y="2032556"/>
            <a:ext cx="566273" cy="2598324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" name="Google Shape;245;p46">
            <a:extLst>
              <a:ext uri="{FF2B5EF4-FFF2-40B4-BE49-F238E27FC236}">
                <a16:creationId xmlns:a16="http://schemas.microsoft.com/office/drawing/2014/main" id="{EF428660-8DB8-1D49-9B32-77338C9418EB}"/>
              </a:ext>
            </a:extLst>
          </p:cNvPr>
          <p:cNvCxnSpPr>
            <a:cxnSpLocks/>
          </p:cNvCxnSpPr>
          <p:nvPr/>
        </p:nvCxnSpPr>
        <p:spPr>
          <a:xfrm flipH="1">
            <a:off x="8832429" y="2413854"/>
            <a:ext cx="656101" cy="275822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246;p46">
            <a:extLst>
              <a:ext uri="{FF2B5EF4-FFF2-40B4-BE49-F238E27FC236}">
                <a16:creationId xmlns:a16="http://schemas.microsoft.com/office/drawing/2014/main" id="{371C1B3D-E1C7-3643-9B72-9F812AB514A7}"/>
              </a:ext>
            </a:extLst>
          </p:cNvPr>
          <p:cNvCxnSpPr>
            <a:cxnSpLocks/>
          </p:cNvCxnSpPr>
          <p:nvPr/>
        </p:nvCxnSpPr>
        <p:spPr>
          <a:xfrm flipH="1">
            <a:off x="9572921" y="2371967"/>
            <a:ext cx="521974" cy="280010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47;p46">
            <a:extLst>
              <a:ext uri="{FF2B5EF4-FFF2-40B4-BE49-F238E27FC236}">
                <a16:creationId xmlns:a16="http://schemas.microsoft.com/office/drawing/2014/main" id="{629986A2-EDDD-4242-B289-0C447FEB9136}"/>
              </a:ext>
            </a:extLst>
          </p:cNvPr>
          <p:cNvCxnSpPr/>
          <p:nvPr/>
        </p:nvCxnSpPr>
        <p:spPr>
          <a:xfrm flipH="1">
            <a:off x="10035133" y="2395367"/>
            <a:ext cx="676079" cy="196614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48;p46">
            <a:extLst>
              <a:ext uri="{FF2B5EF4-FFF2-40B4-BE49-F238E27FC236}">
                <a16:creationId xmlns:a16="http://schemas.microsoft.com/office/drawing/2014/main" id="{3D0E260C-3C73-544F-8E23-DCAE5BA3DAD9}"/>
              </a:ext>
            </a:extLst>
          </p:cNvPr>
          <p:cNvSpPr/>
          <p:nvPr/>
        </p:nvSpPr>
        <p:spPr>
          <a:xfrm>
            <a:off x="7470589" y="1993821"/>
            <a:ext cx="228644" cy="226737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0;p46">
            <a:extLst>
              <a:ext uri="{FF2B5EF4-FFF2-40B4-BE49-F238E27FC236}">
                <a16:creationId xmlns:a16="http://schemas.microsoft.com/office/drawing/2014/main" id="{3AE53AA7-414D-204C-A50C-2D44086AB670}"/>
              </a:ext>
            </a:extLst>
          </p:cNvPr>
          <p:cNvSpPr/>
          <p:nvPr/>
        </p:nvSpPr>
        <p:spPr>
          <a:xfrm>
            <a:off x="8563625" y="1929119"/>
            <a:ext cx="228644" cy="226737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1;p46">
            <a:extLst>
              <a:ext uri="{FF2B5EF4-FFF2-40B4-BE49-F238E27FC236}">
                <a16:creationId xmlns:a16="http://schemas.microsoft.com/office/drawing/2014/main" id="{3A931439-5CE1-F149-9303-BB8ADA70019E}"/>
              </a:ext>
            </a:extLst>
          </p:cNvPr>
          <p:cNvSpPr/>
          <p:nvPr/>
        </p:nvSpPr>
        <p:spPr>
          <a:xfrm>
            <a:off x="9388678" y="2285075"/>
            <a:ext cx="228644" cy="226737"/>
          </a:xfrm>
          <a:prstGeom prst="ellipse">
            <a:avLst/>
          </a:prstGeom>
          <a:solidFill>
            <a:srgbClr val="6AA84F"/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2;p46">
            <a:extLst>
              <a:ext uri="{FF2B5EF4-FFF2-40B4-BE49-F238E27FC236}">
                <a16:creationId xmlns:a16="http://schemas.microsoft.com/office/drawing/2014/main" id="{29E5F6C2-32AB-ED4F-8AB9-A5DB82980F8A}"/>
              </a:ext>
            </a:extLst>
          </p:cNvPr>
          <p:cNvSpPr/>
          <p:nvPr/>
        </p:nvSpPr>
        <p:spPr>
          <a:xfrm>
            <a:off x="9985430" y="2285075"/>
            <a:ext cx="228644" cy="226737"/>
          </a:xfrm>
          <a:prstGeom prst="ellipse">
            <a:avLst/>
          </a:prstGeom>
          <a:solidFill>
            <a:srgbClr val="6AA84F"/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53;p46">
            <a:extLst>
              <a:ext uri="{FF2B5EF4-FFF2-40B4-BE49-F238E27FC236}">
                <a16:creationId xmlns:a16="http://schemas.microsoft.com/office/drawing/2014/main" id="{55090D00-9E78-3244-AB87-3719E7553EFA}"/>
              </a:ext>
            </a:extLst>
          </p:cNvPr>
          <p:cNvSpPr/>
          <p:nvPr/>
        </p:nvSpPr>
        <p:spPr>
          <a:xfrm>
            <a:off x="10582182" y="2285075"/>
            <a:ext cx="228644" cy="226737"/>
          </a:xfrm>
          <a:prstGeom prst="ellipse">
            <a:avLst/>
          </a:prstGeom>
          <a:solidFill>
            <a:srgbClr val="6AA84F"/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4;p46">
            <a:extLst>
              <a:ext uri="{FF2B5EF4-FFF2-40B4-BE49-F238E27FC236}">
                <a16:creationId xmlns:a16="http://schemas.microsoft.com/office/drawing/2014/main" id="{8D91F0F4-AAFA-3945-840C-629E86125F87}"/>
              </a:ext>
            </a:extLst>
          </p:cNvPr>
          <p:cNvSpPr/>
          <p:nvPr/>
        </p:nvSpPr>
        <p:spPr>
          <a:xfrm>
            <a:off x="9209289" y="3378438"/>
            <a:ext cx="1279800" cy="3629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/>
              <a:t>знаем</a:t>
            </a:r>
            <a:endParaRPr sz="1600" dirty="0"/>
          </a:p>
        </p:txBody>
      </p:sp>
      <p:sp>
        <p:nvSpPr>
          <p:cNvPr id="21" name="Google Shape;255;p46">
            <a:extLst>
              <a:ext uri="{FF2B5EF4-FFF2-40B4-BE49-F238E27FC236}">
                <a16:creationId xmlns:a16="http://schemas.microsoft.com/office/drawing/2014/main" id="{6228D2DA-7631-1246-8092-B146EE540EED}"/>
              </a:ext>
            </a:extLst>
          </p:cNvPr>
          <p:cNvSpPr/>
          <p:nvPr/>
        </p:nvSpPr>
        <p:spPr>
          <a:xfrm>
            <a:off x="7699233" y="3371391"/>
            <a:ext cx="1386504" cy="3629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/>
              <a:t>хотим узнать</a:t>
            </a:r>
            <a:endParaRPr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09E15D4-8C91-4141-B302-5CCE7080DB2B}"/>
                  </a:ext>
                </a:extLst>
              </p:cNvPr>
              <p:cNvSpPr/>
              <p:nvPr/>
            </p:nvSpPr>
            <p:spPr>
              <a:xfrm>
                <a:off x="854247" y="5064536"/>
                <a:ext cx="6096000" cy="8925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ru-RU" sz="2600" b="1" dirty="0"/>
                  <a:t>Цель: </a:t>
                </a:r>
                <a:r>
                  <a:rPr lang="ru-RU" sz="2600" dirty="0"/>
                  <a:t>подобрать </a:t>
                </a:r>
                <a:r>
                  <a:rPr lang="ru-RU" sz="2600" i="1" u="sng" dirty="0"/>
                  <a:t>алгоритм</a:t>
                </a:r>
                <a:r>
                  <a:rPr lang="ru-RU" sz="2600" i="1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o-RO" sz="2600" dirty="0"/>
                  <a:t>, </a:t>
                </a:r>
                <a:r>
                  <a:rPr lang="ru-RU" sz="2600" dirty="0"/>
                  <a:t>приближающий функцию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600" dirty="0"/>
                  <a:t> </a:t>
                </a:r>
                <a:r>
                  <a:rPr lang="ru-RU" sz="2600" dirty="0"/>
                  <a:t>на всём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o-RO" sz="2600" i="1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09E15D4-8C91-4141-B302-5CCE7080D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7" y="5064536"/>
                <a:ext cx="6096000" cy="892552"/>
              </a:xfrm>
              <a:prstGeom prst="rect">
                <a:avLst/>
              </a:prstGeom>
              <a:blipFill>
                <a:blip r:embed="rId4"/>
                <a:stretch>
                  <a:fillRect l="-1663" t="-5634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CE540F9-6A7F-2443-9223-6700CBB62B69}"/>
                  </a:ext>
                </a:extLst>
              </p:cNvPr>
              <p:cNvSpPr/>
              <p:nvPr/>
            </p:nvSpPr>
            <p:spPr>
              <a:xfrm>
                <a:off x="850185" y="3917737"/>
                <a:ext cx="6754818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600" b="1" dirty="0"/>
                  <a:t>Дано: </a:t>
                </a:r>
                <a:r>
                  <a:rPr lang="ru-RU" sz="2600" i="1" u="sng" dirty="0"/>
                  <a:t>обучающая выборка</a:t>
                </a:r>
                <a:r>
                  <a:rPr lang="en-US" sz="2600" i="1" dirty="0"/>
                  <a:t> </a:t>
                </a:r>
                <a:r>
                  <a:rPr lang="ro-RO" sz="2600" dirty="0"/>
                  <a:t>— </a:t>
                </a:r>
                <a:r>
                  <a:rPr lang="ru-RU" sz="2600" dirty="0"/>
                  <a:t>подмножество </a:t>
                </a:r>
                <a14:m>
                  <m:oMath xmlns:m="http://schemas.openxmlformats.org/officeDocument/2006/math">
                    <m:r>
                      <a:rPr lang="ru-RU" sz="26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ro-RO" sz="2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o-RO" sz="2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o-RO" sz="2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o-RO" sz="26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ro-RO" sz="26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60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o-RO" sz="2600" i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600" dirty="0"/>
                  <a:t> </a:t>
                </a:r>
                <a:r>
                  <a:rPr lang="ru-RU" sz="2600" dirty="0"/>
                  <a:t>множества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sz="26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CE540F9-6A7F-2443-9223-6700CBB62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5" y="3917737"/>
                <a:ext cx="6754818" cy="892552"/>
              </a:xfrm>
              <a:prstGeom prst="rect">
                <a:avLst/>
              </a:prstGeom>
              <a:blipFill>
                <a:blip r:embed="rId5"/>
                <a:stretch>
                  <a:fillRect l="-1501" t="-4167" b="-152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B1ACE5A-6A96-4641-9882-E99DB8FCA9B9}"/>
                  </a:ext>
                </a:extLst>
              </p:cNvPr>
              <p:cNvSpPr/>
              <p:nvPr/>
            </p:nvSpPr>
            <p:spPr>
              <a:xfrm>
                <a:off x="850185" y="3096948"/>
                <a:ext cx="6008737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o-RO" sz="2600" dirty="0"/>
                  <a:t> — </a:t>
                </a:r>
                <a:r>
                  <a:rPr lang="ru-RU" sz="2600" dirty="0"/>
                  <a:t>неизвестная закономерность</a:t>
                </a: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B1ACE5A-6A96-4641-9882-E99DB8FCA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5" y="3096948"/>
                <a:ext cx="6008737" cy="492443"/>
              </a:xfrm>
              <a:prstGeom prst="rect">
                <a:avLst/>
              </a:prstGeom>
              <a:blipFill>
                <a:blip r:embed="rId6"/>
                <a:stretch>
                  <a:fillRect l="-422" t="-10000" r="-1055" b="-2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1A138A2-FD4A-3C49-9BE3-C1D74B3ACBAA}"/>
                  </a:ext>
                </a:extLst>
              </p:cNvPr>
              <p:cNvSpPr/>
              <p:nvPr/>
            </p:nvSpPr>
            <p:spPr>
              <a:xfrm>
                <a:off x="919117" y="1988452"/>
                <a:ext cx="5687080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o-RO" sz="2600" dirty="0"/>
                  <a:t> — </a:t>
                </a:r>
                <a:r>
                  <a:rPr lang="ru-RU" sz="2600" dirty="0"/>
                  <a:t>множество </a:t>
                </a:r>
                <a:r>
                  <a:rPr lang="ru-RU" sz="2600" i="1" u="sng" dirty="0"/>
                  <a:t>ответов</a:t>
                </a:r>
                <a:r>
                  <a:rPr lang="ru-RU" sz="2600" dirty="0"/>
                  <a:t> (например, два класса или произвольные числа)</a:t>
                </a: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1A138A2-FD4A-3C49-9BE3-C1D74B3AC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17" y="1988452"/>
                <a:ext cx="5687080" cy="892552"/>
              </a:xfrm>
              <a:prstGeom prst="rect">
                <a:avLst/>
              </a:prstGeom>
              <a:blipFill>
                <a:blip r:embed="rId7"/>
                <a:stretch>
                  <a:fillRect l="-2009" t="-5634" b="-16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Google Shape;242;p46">
            <a:extLst>
              <a:ext uri="{FF2B5EF4-FFF2-40B4-BE49-F238E27FC236}">
                <a16:creationId xmlns:a16="http://schemas.microsoft.com/office/drawing/2014/main" id="{51EEC05D-6E13-604C-81D1-A9F29A608276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8360226" y="2415928"/>
            <a:ext cx="725511" cy="2756147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" name="Google Shape;249;p46">
            <a:extLst>
              <a:ext uri="{FF2B5EF4-FFF2-40B4-BE49-F238E27FC236}">
                <a16:creationId xmlns:a16="http://schemas.microsoft.com/office/drawing/2014/main" id="{B79E6BCB-E522-D34A-91FE-CC9CA345CCD2}"/>
              </a:ext>
            </a:extLst>
          </p:cNvPr>
          <p:cNvSpPr/>
          <p:nvPr/>
        </p:nvSpPr>
        <p:spPr>
          <a:xfrm>
            <a:off x="8245904" y="2415928"/>
            <a:ext cx="228644" cy="226737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88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154680"/>
            <a:ext cx="905551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Обобщенный метрический классификатор</a:t>
            </a:r>
            <a:endParaRPr lang="ru-RU" sz="36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8C1CF8-4E2E-BE41-810E-FDEC5AAC7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04" y="872521"/>
            <a:ext cx="8655924" cy="59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2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266974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Линейные алгоритмы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793B19-6E4F-584F-B0C1-93379E60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9" y="1072520"/>
            <a:ext cx="8646361" cy="55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9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C47D-B053-D84A-BA5D-C26EB54DCA09}"/>
              </a:ext>
            </a:extLst>
          </p:cNvPr>
          <p:cNvSpPr txBox="1"/>
          <p:nvPr/>
        </p:nvSpPr>
        <p:spPr>
          <a:xfrm>
            <a:off x="1568244" y="42386"/>
            <a:ext cx="9055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19A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Линейные алгоритмы</a:t>
            </a:r>
            <a:endParaRPr lang="ru-RU" sz="4000" dirty="0">
              <a:solidFill>
                <a:srgbClr val="119A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B74200-3A13-3649-8A24-76BE3FD86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06" y="814440"/>
            <a:ext cx="8413185" cy="60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21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FOLDER" val="D:\Документы\электричество-в9\"/>
  <p:tag name="ISPRING_PRESENTATION_PATH" val="D:\Документы\электричество-в9.pptx"/>
  <p:tag name="ISPRING_PROJECT_FOLDER_UPDATED" val="1"/>
  <p:tag name="ISPRING_SCREEN_RECS_UPDATED" val="D:\Документы\электричество-в9"/>
  <p:tag name="ISPRING_UUID" val="{C9AD1EB1-C4A6-468B-99F8-CA3B95372924}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3974477</TotalTime>
  <Words>580</Words>
  <Application>Microsoft Macintosh PowerPoint</Application>
  <PresentationFormat>Широкоэкранный</PresentationFormat>
  <Paragraphs>148</Paragraphs>
  <Slides>47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a__l@mail.ru</cp:lastModifiedBy>
  <cp:revision>949</cp:revision>
  <dcterms:created xsi:type="dcterms:W3CDTF">2018-11-07T16:39:37Z</dcterms:created>
  <dcterms:modified xsi:type="dcterms:W3CDTF">2019-08-07T05:18:57Z</dcterms:modified>
</cp:coreProperties>
</file>